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301" r:id="rId5"/>
    <p:sldId id="306" r:id="rId6"/>
    <p:sldId id="307" r:id="rId7"/>
    <p:sldId id="309" r:id="rId8"/>
    <p:sldId id="308" r:id="rId9"/>
    <p:sldId id="311" r:id="rId10"/>
    <p:sldId id="312" r:id="rId11"/>
    <p:sldId id="2076137892" r:id="rId12"/>
    <p:sldId id="302" r:id="rId13"/>
  </p:sldIdLst>
  <p:sldSz cx="9144000" cy="5143500" type="screen16x9"/>
  <p:notesSz cx="6858000" cy="9144000"/>
  <p:embeddedFontLst>
    <p:embeddedFont>
      <p:font typeface="Avenir Next LT Pro" panose="020B0504020202020204" pitchFamily="3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Nunito Sans" pitchFamily="2" charset="0"/>
      <p:regular r:id="rId24"/>
      <p:bold r:id="rId25"/>
      <p:italic r:id="rId26"/>
      <p:boldItalic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1D6E8"/>
    <a:srgbClr val="40D1F5"/>
    <a:srgbClr val="3E5AA8"/>
    <a:srgbClr val="D75733"/>
    <a:srgbClr val="F5835D"/>
    <a:srgbClr val="84B8DA"/>
    <a:srgbClr val="FFFFFF"/>
    <a:srgbClr val="9C4877"/>
    <a:srgbClr val="2B8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4DBCCE0-7A97-4FB2-9530-EDE05831A9E6}" v="1" dt="2023-12-04T12:14:22.8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customXml" Target="../customXml/item3.xml"/><Relationship Id="rId21" Type="http://schemas.openxmlformats.org/officeDocument/2006/relationships/font" Target="fonts/font6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9.fntdata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4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58AE68-B2C4-407B-A853-67ABA7BBDB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F355C-8E16-4484-8D33-9BD23C2FD2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E0485-080A-4727-9301-4C8F7C1A81A4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2E68C-3A87-4053-9F42-3E9448407B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81A81-4B97-4D4A-9BBA-92EDE09D3E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CC6B-C00A-48E6-B507-224DD12FC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38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04/12/2023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9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19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50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9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2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7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umbraco.xoserve.com/media/zhod3xhc/xrn5604-bcl-file-format-for-chmc-dec-23-attachment.pdf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C31ECB-3D00-AFAB-C7CC-A56BF66AF7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XRN5682 February 24 Release </a:t>
            </a:r>
            <a:endParaRPr lang="en-GB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7E385E4-0EFF-44F4-37CB-65B8854330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2"/>
                </a:solidFill>
                <a:latin typeface="+mn-lt"/>
              </a:rPr>
              <a:t>Implementation Approach</a:t>
            </a:r>
          </a:p>
          <a:p>
            <a:r>
              <a:rPr lang="en-GB" dirty="0">
                <a:solidFill>
                  <a:schemeClr val="bg2"/>
                </a:solidFill>
                <a:latin typeface="+mn-lt"/>
              </a:rPr>
              <a:t>February 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79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5DE668-F8EC-3E60-880C-5386FDD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Principles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FFDD97-BD1A-DA3A-15AB-A0D31BE229B8}"/>
              </a:ext>
            </a:extLst>
          </p:cNvPr>
          <p:cNvSpPr txBox="1"/>
          <p:nvPr/>
        </p:nvSpPr>
        <p:spPr>
          <a:xfrm>
            <a:off x="408821" y="826884"/>
            <a:ext cx="8341231" cy="3955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4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Project plan for each activity for both Implementation Dress Rehearsal (IDR) and Implementation will be defined and agreed by all parties involved 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All external customers and internal business training and awareness sessions will have been completed prior to implementation (see Further Communications slide)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All critical activities will be completed prior to implementation date (24th Feb 2024 ), communication will be provided (as per Further Communications slide)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External customers will not need to make any changes to their systems as a result of XRN5682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Standard maintenance window will be utilised for code deployments (from 5am -7am)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All CMS changes related to XRN5604/5605 will be deployed in line with the UK Link changes on the 24</a:t>
            </a:r>
            <a:r>
              <a:rPr lang="en-GB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 Feb (from 6am – 8am)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effectLst/>
              <a:highlight>
                <a:srgbClr val="FFFF00"/>
              </a:highlight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708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C5CF86F-8D33-ADF8-D6BA-5755D7D2148A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203598"/>
          <a:ext cx="8147248" cy="18052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2512">
                  <a:extLst>
                    <a:ext uri="{9D8B030D-6E8A-4147-A177-3AD203B41FA5}">
                      <a16:colId xmlns:a16="http://schemas.microsoft.com/office/drawing/2014/main" val="827464435"/>
                    </a:ext>
                  </a:extLst>
                </a:gridCol>
                <a:gridCol w="6624736">
                  <a:extLst>
                    <a:ext uri="{9D8B030D-6E8A-4147-A177-3AD203B41FA5}">
                      <a16:colId xmlns:a16="http://schemas.microsoft.com/office/drawing/2014/main" val="3454042445"/>
                    </a:ext>
                  </a:extLst>
                </a:gridCol>
              </a:tblGrid>
              <a:tr h="300874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Change Reference</a:t>
                      </a: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Change Title</a:t>
                      </a: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9039314"/>
                  </a:ext>
                </a:extLst>
              </a:tr>
              <a:tr h="50145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XRN5604</a:t>
                      </a: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Shipper Agreed Read (SAR) Exceptions Process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9229338"/>
                  </a:ext>
                </a:extLst>
              </a:tr>
              <a:tr h="50145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XRN5605</a:t>
                      </a: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Amendments to the must-read process iGT159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1671197"/>
                  </a:ext>
                </a:extLst>
              </a:tr>
              <a:tr h="501457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</a:rPr>
                        <a:t>XRN5607 </a:t>
                      </a: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Update to the AQ correction processes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 marL="72000" marR="72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518926"/>
                  </a:ext>
                </a:extLst>
              </a:tr>
            </a:tbl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75DE668-F8EC-3E60-880C-5386FDD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XRNs in Scope of Feb24 </a:t>
            </a:r>
          </a:p>
        </p:txBody>
      </p:sp>
    </p:spTree>
    <p:extLst>
      <p:ext uri="{BB962C8B-B14F-4D97-AF65-F5344CB8AC3E}">
        <p14:creationId xmlns:p14="http://schemas.microsoft.com/office/powerpoint/2010/main" val="800566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5DE668-F8EC-3E60-880C-5386FDD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Feb24  Release High Level Implementation Plan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FFDD97-BD1A-DA3A-15AB-A0D31BE229B8}"/>
              </a:ext>
            </a:extLst>
          </p:cNvPr>
          <p:cNvSpPr txBox="1"/>
          <p:nvPr/>
        </p:nvSpPr>
        <p:spPr>
          <a:xfrm>
            <a:off x="251520" y="761058"/>
            <a:ext cx="8341231" cy="2267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The implementation for the 3 changes consists of code transports for multiple systems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Go-live date is 24</a:t>
            </a:r>
            <a:r>
              <a:rPr lang="en-GB" sz="1400" baseline="300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Feb (09:00)</a:t>
            </a:r>
            <a:endParaRPr lang="en-GB" sz="1400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000000"/>
              </a:solidFill>
              <a:effectLst/>
              <a:highlight>
                <a:srgbClr val="FFFF00"/>
              </a:highlight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1800" dirty="0">
              <a:solidFill>
                <a:srgbClr val="000000"/>
              </a:solidFill>
              <a:ea typeface="MS PGothic" panose="020B0600070205080204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dirty="0">
              <a:solidFill>
                <a:srgbClr val="000000"/>
              </a:solidFill>
              <a:ea typeface="MS PGothic" panose="020B0600070205080204" pitchFamily="34" charset="-128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GB" sz="900" dirty="0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29885611-B821-9B93-F611-947DBB0841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71601" y="1635646"/>
          <a:ext cx="6408712" cy="2517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598065" imgH="3257758" progId="Excel.Sheet.12">
                  <p:embed/>
                </p:oleObj>
              </mc:Choice>
              <mc:Fallback>
                <p:oleObj name="Worksheet" r:id="rId2" imgW="8598065" imgH="3257758" progId="Excel.Sheet.12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29885611-B821-9B93-F611-947DBB0841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971601" y="1635646"/>
                        <a:ext cx="6408712" cy="2517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Star: 5 Points 7">
            <a:extLst>
              <a:ext uri="{FF2B5EF4-FFF2-40B4-BE49-F238E27FC236}">
                <a16:creationId xmlns:a16="http://schemas.microsoft.com/office/drawing/2014/main" id="{E8576573-0216-087E-D761-8F341045A46F}"/>
              </a:ext>
            </a:extLst>
          </p:cNvPr>
          <p:cNvSpPr/>
          <p:nvPr/>
        </p:nvSpPr>
        <p:spPr>
          <a:xfrm>
            <a:off x="6804248" y="2026862"/>
            <a:ext cx="288032" cy="287964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097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5DE668-F8EC-3E60-880C-5386FDD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File Transition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5069F1-77A2-998F-8781-7647AFFAB158}"/>
              </a:ext>
            </a:extLst>
          </p:cNvPr>
          <p:cNvSpPr txBox="1"/>
          <p:nvPr/>
        </p:nvSpPr>
        <p:spPr>
          <a:xfrm>
            <a:off x="408821" y="826884"/>
            <a:ext cx="8341231" cy="269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To incorporate the changes to files and associated processing the EFT/AMT channels will need to be closed </a:t>
            </a:r>
            <a:endParaRPr lang="en-GB" sz="1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We will follow the standard processing times and ensure that none of the file types identified in the following slide are awaiting processing and/or have processed successfully before we close the channels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Monitoring of all inbound files and confirmation of all response outbound files will be completed by Friday 23</a:t>
            </a:r>
            <a:r>
              <a:rPr lang="en-US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rd</a:t>
            </a: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 Feb 2024 , 23:59:59 prior to any transports taking place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Channels will be re-opened by Saturday 24</a:t>
            </a:r>
            <a:r>
              <a:rPr lang="en-US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 Feb  2024, 09:00:00 for the next standard job processing time</a:t>
            </a:r>
          </a:p>
        </p:txBody>
      </p:sp>
    </p:spTree>
    <p:extLst>
      <p:ext uri="{BB962C8B-B14F-4D97-AF65-F5344CB8AC3E}">
        <p14:creationId xmlns:p14="http://schemas.microsoft.com/office/powerpoint/2010/main" val="29830960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5DE668-F8EC-3E60-880C-5386FDD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File Format Transition plan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5069F1-77A2-998F-8781-7647AFFAB158}"/>
              </a:ext>
            </a:extLst>
          </p:cNvPr>
          <p:cNvSpPr txBox="1"/>
          <p:nvPr/>
        </p:nvSpPr>
        <p:spPr>
          <a:xfrm>
            <a:off x="408821" y="826884"/>
            <a:ext cx="8341231" cy="320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b="1" u="sng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Inbound files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All AQI Files received until 4 am on the 24</a:t>
            </a:r>
            <a:r>
              <a:rPr lang="en-US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  </a:t>
            </a: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Feb2024 will be processed. Any files received post    4 am will be processed as per new functionality of XRN5607 post Go-Live at 9 am 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 u="sng" dirty="0">
                <a:solidFill>
                  <a:srgbClr val="000000"/>
                </a:solidFill>
                <a:cs typeface="Arial" panose="020B0604020202020204" pitchFamily="34" charset="0"/>
              </a:rPr>
              <a:t>Outbound files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AQR Files in the old file format not containing the two new allowable values will be processed by 5am on the 24</a:t>
            </a:r>
            <a:r>
              <a:rPr lang="en-US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 Feb. Any new files containing the two new allowable values will be processed post the implementation at 9am.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 u="sng" dirty="0">
                <a:solidFill>
                  <a:srgbClr val="000000"/>
                </a:solidFill>
                <a:cs typeface="Arial" panose="020B0604020202020204" pitchFamily="34" charset="0"/>
              </a:rPr>
              <a:t>BCL File Format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0000"/>
                </a:solidFill>
                <a:cs typeface="Arial" panose="020B0604020202020204" pitchFamily="34" charset="0"/>
              </a:rPr>
              <a:t>BCL File Format has been updated to incorporate the changes required for XRN5604/5605 this was shared in the design change pack in October. (Please see Appendix for the proposed changes)</a:t>
            </a:r>
          </a:p>
        </p:txBody>
      </p:sp>
    </p:spTree>
    <p:extLst>
      <p:ext uri="{BB962C8B-B14F-4D97-AF65-F5344CB8AC3E}">
        <p14:creationId xmlns:p14="http://schemas.microsoft.com/office/powerpoint/2010/main" val="3245648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5DE668-F8EC-3E60-880C-5386FDD07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Further Communications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5069F1-77A2-998F-8781-7647AFFAB158}"/>
              </a:ext>
            </a:extLst>
          </p:cNvPr>
          <p:cNvSpPr txBox="1"/>
          <p:nvPr/>
        </p:nvSpPr>
        <p:spPr>
          <a:xfrm>
            <a:off x="408821" y="826884"/>
            <a:ext cx="8341231" cy="408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Implementation go-live is planned for 24</a:t>
            </a:r>
            <a:r>
              <a:rPr lang="en-GB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 Feb 2024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Should we need to use a contingency date the following weekend of 2</a:t>
            </a:r>
            <a:r>
              <a:rPr lang="en-GB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nd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 March 2024 will be utilised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Key implementation communications:</a:t>
            </a:r>
          </a:p>
          <a:p>
            <a:pPr marL="742950" lvl="2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Confirmation of planned implementation – 23</a:t>
            </a:r>
            <a:r>
              <a:rPr lang="en-GB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rd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 Feb 2024</a:t>
            </a:r>
          </a:p>
          <a:p>
            <a:pPr marL="742950" lvl="2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Successful / Unsuccessful Implementation – 24</a:t>
            </a:r>
            <a:r>
              <a:rPr lang="en-GB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 Feb-2024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If any Shippers would like support to verify the functionality of the XRN5682 change after the implementation, please contact the UKLinkDelivery@xoserve.com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Further information relating to this release, including training awareness material will be made available on the 15</a:t>
            </a:r>
            <a:r>
              <a:rPr lang="en-GB" sz="1400" baseline="30000" dirty="0">
                <a:solidFill>
                  <a:srgbClr val="000000"/>
                </a:solidFill>
                <a:cs typeface="Arial" panose="020B0604020202020204" pitchFamily="34" charset="0"/>
              </a:rPr>
              <a:t>th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 January 2024</a:t>
            </a:r>
            <a:endParaRPr lang="en-US" sz="1400" dirty="0">
              <a:solidFill>
                <a:srgbClr val="3E5AA8"/>
              </a:solidFill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en-US" sz="1400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569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88BDF-FDBD-7176-7D2D-92FE7D3E8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576064"/>
          </a:xfrm>
        </p:spPr>
        <p:txBody>
          <a:bodyPr/>
          <a:lstStyle/>
          <a:p>
            <a:r>
              <a:rPr lang="en-GB" dirty="0"/>
              <a:t>Appendix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24DE5D-216B-81B4-80E8-E3F0BE5E9A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99542"/>
            <a:ext cx="8229600" cy="3672408"/>
          </a:xfrm>
        </p:spPr>
        <p:txBody>
          <a:bodyPr/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400" dirty="0">
                <a:latin typeface="+mn-lt"/>
              </a:rPr>
              <a:t>BCL File Record Type (covers many CMS contact types). Yellow highlighted fields pertain to changes made for XRN5604: Green highlighted field relate to XRN5605</a:t>
            </a:r>
          </a:p>
          <a:p>
            <a:r>
              <a:rPr lang="en-GB" sz="1400" dirty="0">
                <a:latin typeface="+mn-lt"/>
              </a:rPr>
              <a:t>Please see </a:t>
            </a:r>
            <a:r>
              <a:rPr lang="en-GB" sz="1400" dirty="0">
                <a:latin typeface="+mn-lt"/>
                <a:hlinkClick r:id="rId2"/>
              </a:rPr>
              <a:t>here</a:t>
            </a:r>
            <a:endParaRPr lang="en-GB" sz="1400" dirty="0">
              <a:latin typeface="+mn-lt"/>
            </a:endParaRPr>
          </a:p>
          <a:p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330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C31ECB-3D00-AFAB-C7CC-A56BF66AF7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Arial"/>
              </a:rPr>
              <a:t>If you have any queries on the changes being delivered as part of Feb24 Release,  please contact</a:t>
            </a:r>
            <a:endParaRPr lang="en-GB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F7E385E4-0EFF-44F4-37CB-65B8854330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2"/>
                </a:solidFill>
                <a:latin typeface="+mn-lt"/>
              </a:rPr>
              <a:t>UKLinkDelivery@xoserve.com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8920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A728B58-601E-4027-AF0C-C2329912A9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6CA555-216C-4261-AF87-A8E955167736}">
  <ds:schemaRefs>
    <ds:schemaRef ds:uri="http://schemas.microsoft.com/office/infopath/2007/PartnerControls"/>
    <ds:schemaRef ds:uri="http://purl.org/dc/elements/1.1/"/>
    <ds:schemaRef ds:uri="http://purl.org/dc/terms/"/>
    <ds:schemaRef ds:uri="a57a13c3-4983-4ab9-aa28-c2eefa5aba70"/>
    <ds:schemaRef ds:uri="e91cb6ac-cf95-42c9-9a5e-1c078d27f271"/>
    <ds:schemaRef ds:uri="http://schemas.microsoft.com/office/2006/metadata/properties"/>
    <ds:schemaRef ds:uri="http://www.w3.org/XML/1998/namespace"/>
    <ds:schemaRef ds:uri="http://purl.org/dc/dcmitype/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2EDC9C6-F575-42F1-8DEA-B5DC9278224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570</Words>
  <Application>Microsoft Office PowerPoint</Application>
  <PresentationFormat>On-screen Show (16:9)</PresentationFormat>
  <Paragraphs>53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Avenir Next LT Pro</vt:lpstr>
      <vt:lpstr>Nunito Sans</vt:lpstr>
      <vt:lpstr>Arial</vt:lpstr>
      <vt:lpstr>Calibri</vt:lpstr>
      <vt:lpstr>Office Theme</vt:lpstr>
      <vt:lpstr>Worksheet</vt:lpstr>
      <vt:lpstr>XRN5682 February 24 Release </vt:lpstr>
      <vt:lpstr>Principles</vt:lpstr>
      <vt:lpstr>XRNs in Scope of Feb24 </vt:lpstr>
      <vt:lpstr>Feb24  Release High Level Implementation Plan</vt:lpstr>
      <vt:lpstr>File Transition</vt:lpstr>
      <vt:lpstr>File Format Transition plan</vt:lpstr>
      <vt:lpstr>Further Communications</vt:lpstr>
      <vt:lpstr>Appendix</vt:lpstr>
      <vt:lpstr>If you have any queries on the changes being delivered as part of Feb24 Release,  please 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this template</dc:title>
  <dc:creator/>
  <cp:lastModifiedBy/>
  <cp:revision>26</cp:revision>
  <dcterms:created xsi:type="dcterms:W3CDTF">2020-08-12T15:25:03Z</dcterms:created>
  <dcterms:modified xsi:type="dcterms:W3CDTF">2023-12-04T12:14:25Z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0x010100BE4A46900855F54F8B1B4A69CC14CF6B</vt:lpwstr>
  </property>
  <property fmtid="{D5CDD505-2E9C-101B-9397-08002B2CF9AE}" pid="3" name="ppcDepartment">
    <vt:lpwstr>53;#Communications|4eb75792-310c-4340-9b16-fa97df071d2d</vt:lpwstr>
  </property>
  <property fmtid="{D5CDD505-2E9C-101B-9397-08002B2CF9AE}" pid="4" name="DocumentType">
    <vt:lpwstr>70;#Template|aa851b79-e671-40ab-aebb-d6113815f54a</vt:lpwstr>
  </property>
  <property fmtid="{D5CDD505-2E9C-101B-9397-08002B2CF9AE}" pid="5" name="MediaServiceImageTags">
    <vt:lpwstr/>
  </property>
</Properties>
</file>